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tags/tag5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2" r:id="rId3"/>
    <p:sldId id="274" r:id="rId4"/>
    <p:sldId id="266" r:id="rId5"/>
    <p:sldId id="261" r:id="rId6"/>
    <p:sldId id="285" r:id="rId7"/>
    <p:sldId id="284" r:id="rId8"/>
    <p:sldId id="276" r:id="rId9"/>
    <p:sldId id="280" r:id="rId10"/>
    <p:sldId id="273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B9EE67-1B96-4006-BBF7-51CA5DFD4F65}" v="2" dt="2024-03-25T14:57:27.5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9587" autoAdjust="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'konsolideret '!$G$15</c:f>
              <c:strCache>
                <c:ptCount val="1"/>
                <c:pt idx="0">
                  <c:v>Likviditet til Anlægskapital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'konsolideret '!$H$15:$S$15</c:f>
              <c:numCache>
                <c:formatCode>_-* #,##0\ [$kr.-406]_-;\-* #,##0\ [$kr.-406]_-;_-* "-"??\ [$kr.-406]_-;_-@_-</c:formatCode>
                <c:ptCount val="12"/>
                <c:pt idx="0">
                  <c:v>171275</c:v>
                </c:pt>
                <c:pt idx="1">
                  <c:v>271480</c:v>
                </c:pt>
                <c:pt idx="2">
                  <c:v>208015</c:v>
                </c:pt>
                <c:pt idx="3">
                  <c:v>333758</c:v>
                </c:pt>
                <c:pt idx="4">
                  <c:v>357129</c:v>
                </c:pt>
                <c:pt idx="5">
                  <c:v>161759</c:v>
                </c:pt>
                <c:pt idx="6">
                  <c:v>206931</c:v>
                </c:pt>
                <c:pt idx="7">
                  <c:v>209668</c:v>
                </c:pt>
                <c:pt idx="8">
                  <c:v>95848</c:v>
                </c:pt>
                <c:pt idx="9">
                  <c:v>128738</c:v>
                </c:pt>
                <c:pt idx="10">
                  <c:v>148857</c:v>
                </c:pt>
                <c:pt idx="11">
                  <c:v>70862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1A-40E8-9AE7-A2EC1AF00B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0028319"/>
        <c:axId val="220033119"/>
      </c:lineChart>
      <c:catAx>
        <c:axId val="220028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20033119"/>
        <c:crosses val="autoZero"/>
        <c:auto val="1"/>
        <c:lblAlgn val="ctr"/>
        <c:lblOffset val="100"/>
        <c:noMultiLvlLbl val="0"/>
      </c:catAx>
      <c:valAx>
        <c:axId val="220033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[$kr.-406]_-;\-* #,##0\ [$kr.-406]_-;_-* &quot;-&quot;??\ [$kr.-406]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200283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251AA-D938-4C72-9944-18B02E5D113B}" type="datetimeFigureOut">
              <a:rPr lang="en-GB" smtClean="0"/>
              <a:t>01/04/2024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23B44-9D73-474B-ADFE-DB665D87450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477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General </a:t>
            </a:r>
            <a:r>
              <a:rPr lang="de-DE" dirty="0" err="1"/>
              <a:t>Forsamling</a:t>
            </a:r>
            <a:r>
              <a:rPr lang="de-DE" dirty="0"/>
              <a:t>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88C-AB6D-4DBC-B760-C10B79A31833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34334" t="7326" r="999" b="72612"/>
          <a:stretch/>
        </p:blipFill>
        <p:spPr>
          <a:xfrm>
            <a:off x="0" y="0"/>
            <a:ext cx="12197588" cy="206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77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A8E8-5D1F-451C-951A-F2ADFE7DB88A}" type="datetimeFigureOut">
              <a:rPr lang="en-GB" smtClean="0"/>
              <a:t>01/04/2024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88C-AB6D-4DBC-B760-C10B79A3183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338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A8E8-5D1F-451C-951A-F2ADFE7DB88A}" type="datetimeFigureOut">
              <a:rPr lang="en-GB" smtClean="0"/>
              <a:t>01/04/2024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88C-AB6D-4DBC-B760-C10B79A3183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323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General </a:t>
            </a:r>
            <a:r>
              <a:rPr lang="de-DE" dirty="0" err="1"/>
              <a:t>Forsamling</a:t>
            </a:r>
            <a:r>
              <a:rPr lang="de-DE" dirty="0"/>
              <a:t>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88C-AB6D-4DBC-B760-C10B79A31833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34334" t="7326" r="999" b="72612"/>
          <a:stretch/>
        </p:blipFill>
        <p:spPr>
          <a:xfrm>
            <a:off x="0" y="0"/>
            <a:ext cx="12197588" cy="206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52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A8E8-5D1F-451C-951A-F2ADFE7DB88A}" type="datetimeFigureOut">
              <a:rPr lang="en-GB" smtClean="0"/>
              <a:t>01/04/2024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88C-AB6D-4DBC-B760-C10B79A3183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417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A8E8-5D1F-451C-951A-F2ADFE7DB88A}" type="datetimeFigureOut">
              <a:rPr lang="en-GB" smtClean="0"/>
              <a:t>01/04/2024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88C-AB6D-4DBC-B760-C10B79A3183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544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A8E8-5D1F-451C-951A-F2ADFE7DB88A}" type="datetimeFigureOut">
              <a:rPr lang="en-GB" smtClean="0"/>
              <a:t>01/04/2024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88C-AB6D-4DBC-B760-C10B79A3183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170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A8E8-5D1F-451C-951A-F2ADFE7DB88A}" type="datetimeFigureOut">
              <a:rPr lang="en-GB" smtClean="0"/>
              <a:t>01/04/2024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88C-AB6D-4DBC-B760-C10B79A3183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910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A8E8-5D1F-451C-951A-F2ADFE7DB88A}" type="datetimeFigureOut">
              <a:rPr lang="en-GB" smtClean="0"/>
              <a:t>01/04/2024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88C-AB6D-4DBC-B760-C10B79A3183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236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A8E8-5D1F-451C-951A-F2ADFE7DB88A}" type="datetimeFigureOut">
              <a:rPr lang="en-GB" smtClean="0"/>
              <a:t>01/04/2024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88C-AB6D-4DBC-B760-C10B79A3183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466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A8E8-5D1F-451C-951A-F2ADFE7DB88A}" type="datetimeFigureOut">
              <a:rPr lang="en-GB" smtClean="0"/>
              <a:t>01/04/2024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88C-AB6D-4DBC-B760-C10B79A3183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89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81B995BE-A35E-45D5-B6EC-AAE8BD63A3B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4614419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592" imgH="591" progId="TCLayout.ActiveDocument.1">
                  <p:embed/>
                </p:oleObj>
              </mc:Choice>
              <mc:Fallback>
                <p:oleObj name="think-cell Slide" r:id="rId14" imgW="592" imgH="59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81B995BE-A35E-45D5-B6EC-AAE8BD63A3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A8E8-5D1F-451C-951A-F2ADFE7DB88A}" type="datetimeFigureOut">
              <a:rPr lang="en-GB" smtClean="0"/>
              <a:t>01/04/2024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A288C-AB6D-4DBC-B760-C10B79A3183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85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emf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02A6C24-9876-444B-B0AB-6CAC084B0BF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826893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02A6C24-9876-444B-B0AB-6CAC084B0B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660138"/>
            <a:ext cx="9144000" cy="2387600"/>
          </a:xfrm>
        </p:spPr>
        <p:txBody>
          <a:bodyPr vert="horz">
            <a:noAutofit/>
          </a:bodyPr>
          <a:lstStyle/>
          <a:p>
            <a:br>
              <a:rPr lang="de-DE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Ordinært</a:t>
            </a:r>
            <a:r>
              <a:rPr lang="de-DE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Interessentskabsm</a:t>
            </a:r>
            <a:r>
              <a:rPr lang="da-DK" sz="4400" b="1" dirty="0">
                <a:latin typeface="Arial" panose="020B0604020202020204" pitchFamily="34" charset="0"/>
                <a:cs typeface="Arial" panose="020B0604020202020204" pitchFamily="34" charset="0"/>
              </a:rPr>
              <a:t>øde</a:t>
            </a:r>
            <a:r>
              <a:rPr lang="de-DE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året</a:t>
            </a:r>
            <a:r>
              <a:rPr lang="de-DE" sz="4400" b="1" dirty="0"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914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pPr marL="0" indent="0" algn="ctr">
              <a:buNone/>
            </a:pPr>
            <a:r>
              <a:rPr lang="da-DK" sz="4400" dirty="0"/>
              <a:t>Tak for i aften og kom godt hjem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591738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z="4000" b="1" dirty="0">
                <a:latin typeface="Arial" panose="020B0604020202020204" pitchFamily="34" charset="0"/>
                <a:cs typeface="Arial" panose="020B0604020202020204" pitchFamily="34" charset="0"/>
              </a:rPr>
              <a:t>Dagsorden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F7D4DEE2-B67C-43DA-9F31-830D7CD00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2648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a-DK" alt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3D61351B-DA4D-4EF8-992E-3EF52C838605}"/>
              </a:ext>
            </a:extLst>
          </p:cNvPr>
          <p:cNvSpPr txBox="1"/>
          <p:nvPr/>
        </p:nvSpPr>
        <p:spPr>
          <a:xfrm>
            <a:off x="430129" y="2123080"/>
            <a:ext cx="11523244" cy="4205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a-DK" altLang="da-D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Velkomst ved formanden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da-DK" altLang="da-DK" sz="1400" dirty="0"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a-DK" altLang="da-DK" sz="1400" dirty="0">
                <a:latin typeface="Arial" panose="020B0604020202020204" pitchFamily="34" charset="0"/>
              </a:rPr>
              <a:t>Dagsorden:</a:t>
            </a:r>
            <a:endParaRPr kumimoji="0" lang="da-DK" altLang="da-D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da-DK" altLang="da-D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Valg af dirigent og referent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da-DK" altLang="da-D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Fremlæggelse af formandens beretning til godkendelse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da-DK" altLang="da-D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Fremlæggelse af regnskabet for året 2023 til godkendelse. Fremlæggelse af budget for året 2024 til godkendelse samt udlodning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da-DK" altLang="da-D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Valg af bestyrelsen. På valg er: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sz="1400" dirty="0">
                <a:latin typeface="Arial" panose="020B0604020202020204" pitchFamily="34" charset="0"/>
              </a:rPr>
              <a:t>Kim Wichmann-Hansen modtager valg for 1 år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sz="1400" dirty="0">
                <a:latin typeface="Arial" panose="020B0604020202020204" pitchFamily="34" charset="0"/>
              </a:rPr>
              <a:t>Lars Vejrup, modtager genvalg</a:t>
            </a:r>
          </a:p>
          <a:p>
            <a:pPr marL="800100" lvl="1" indent="-342900"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sz="1400" dirty="0">
                <a:latin typeface="Arial" panose="020B0604020202020204" pitchFamily="34" charset="0"/>
              </a:rPr>
              <a:t>Morten Nielsen, modtager genvalg (Morten indtrådte for Søren Motzkus’ anden valgperiode</a:t>
            </a:r>
          </a:p>
          <a:p>
            <a:pPr lvl="1">
              <a:spcAft>
                <a:spcPts val="800"/>
              </a:spcAft>
              <a:tabLst>
                <a:tab pos="457200" algn="l"/>
              </a:tabLst>
            </a:pPr>
            <a:r>
              <a:rPr lang="da-DK" altLang="da-DK" sz="1400" dirty="0">
                <a:latin typeface="Arial" panose="020B0604020202020204" pitchFamily="34" charset="0"/>
              </a:rPr>
              <a:t>Valg af suppleanter, På valg er: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a-DK" altLang="da-DK" sz="1400">
                <a:latin typeface="Arial" panose="020B0604020202020204" pitchFamily="34" charset="0"/>
              </a:rPr>
              <a:t>Erling Storm</a:t>
            </a:r>
            <a:endParaRPr kumimoji="0" lang="da-DK" altLang="da-D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da-DK" altLang="da-D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Bent Christensen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da-DK" altLang="da-D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Valg af revision, hidtil Revision Kjær, Bestyrelsen foreslår genvalg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da-DK" altLang="da-D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Indkommende forslag.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da-DK" altLang="da-D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Eventuelt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da-DK" altLang="da-D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a-DK" altLang="da-D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Afslutning ved formand 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520167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de-D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Formandens</a:t>
            </a: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Beretning</a:t>
            </a: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Kim Wichmann-Hansen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462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z="4000" b="1" dirty="0">
                <a:latin typeface="Arial" panose="020B0604020202020204" pitchFamily="34" charset="0"/>
                <a:cs typeface="Arial" panose="020B0604020202020204" pitchFamily="34" charset="0"/>
              </a:rPr>
              <a:t>Beretning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829" y="2085114"/>
            <a:ext cx="11676766" cy="4351338"/>
          </a:xfrm>
        </p:spPr>
        <p:txBody>
          <a:bodyPr>
            <a:noAutofit/>
          </a:bodyPr>
          <a:lstStyle/>
          <a:p>
            <a:r>
              <a:rPr lang="da-DK" sz="1400" dirty="0"/>
              <a:t>Gennemgang af medlemslister og overblik</a:t>
            </a:r>
          </a:p>
          <a:p>
            <a:pPr lvl="1"/>
            <a:r>
              <a:rPr lang="da-DK" sz="1400" dirty="0"/>
              <a:t>Andele totalt 3267 (</a:t>
            </a:r>
            <a:r>
              <a:rPr lang="da-DK" sz="1400" dirty="0" err="1"/>
              <a:t>jvf</a:t>
            </a:r>
            <a:r>
              <a:rPr lang="da-DK" sz="1400" dirty="0"/>
              <a:t> årsregnskabet </a:t>
            </a:r>
            <a:r>
              <a:rPr lang="da-DK" sz="1400" dirty="0" err="1"/>
              <a:t>notside</a:t>
            </a:r>
            <a:r>
              <a:rPr lang="da-DK" sz="1400" dirty="0"/>
              <a:t> 9)</a:t>
            </a:r>
          </a:p>
          <a:p>
            <a:pPr lvl="1"/>
            <a:r>
              <a:rPr lang="da-DK" sz="1400" dirty="0"/>
              <a:t>Medlemmer total 241</a:t>
            </a:r>
          </a:p>
          <a:p>
            <a:pPr lvl="1"/>
            <a:r>
              <a:rPr lang="da-DK" sz="1400" dirty="0"/>
              <a:t>Udsendte invitationer 118 til 148 andelshavere</a:t>
            </a:r>
          </a:p>
          <a:p>
            <a:r>
              <a:rPr lang="da-DK" sz="1400" dirty="0"/>
              <a:t>4 bestyrelsesmøder</a:t>
            </a:r>
          </a:p>
          <a:p>
            <a:r>
              <a:rPr lang="da-DK" sz="1400" dirty="0"/>
              <a:t>Ekstraordinært Interessentskabsmøde afholdt  sommer 2023 ved møllerne </a:t>
            </a:r>
            <a:r>
              <a:rPr lang="da-DK" sz="1400" dirty="0" err="1"/>
              <a:t>inkl</a:t>
            </a:r>
            <a:r>
              <a:rPr lang="da-DK" sz="1400" dirty="0"/>
              <a:t> besøg og kravletur i møllerne. </a:t>
            </a:r>
            <a:r>
              <a:rPr lang="da-DK" sz="1400" dirty="0" err="1"/>
              <a:t>Ifbm</a:t>
            </a:r>
            <a:r>
              <a:rPr lang="da-DK" sz="1400" dirty="0"/>
              <a:t> vedtægtsændringer for udlodninger og indkaldelser</a:t>
            </a:r>
          </a:p>
          <a:p>
            <a:r>
              <a:rPr lang="da-DK" sz="1400" dirty="0"/>
              <a:t>Ingen nævneværdige størrer tekniske udfordringer, udover en defekt VRCC (brødrister) </a:t>
            </a:r>
          </a:p>
          <a:p>
            <a:r>
              <a:rPr lang="da-DK" sz="1400" dirty="0"/>
              <a:t>Faktura godkendelsesproces overholdt</a:t>
            </a:r>
          </a:p>
          <a:p>
            <a:r>
              <a:rPr lang="da-DK" sz="1400" dirty="0"/>
              <a:t>Fornuftige energi priser har holdt værdien af møllerne højt – ikke så relevant når vi ikke skal sælge dem.</a:t>
            </a:r>
            <a:endParaRPr lang="da-DK" sz="1400" dirty="0">
              <a:highlight>
                <a:srgbClr val="FFFF00"/>
              </a:highlight>
            </a:endParaRPr>
          </a:p>
          <a:p>
            <a:r>
              <a:rPr lang="da-DK" sz="1400" dirty="0"/>
              <a:t>2023 har været et moderat vind år (se næste slide). Hvor der i regionen har været 100% og vi har høstet lidt under vores historiske gennemsnit</a:t>
            </a:r>
          </a:p>
          <a:p>
            <a:r>
              <a:rPr lang="da-DK" sz="1400" dirty="0"/>
              <a:t>Året resultat med et overskud på 795.796 og 2 udlodninger på i alt 322.091 (Juli og </a:t>
            </a:r>
            <a:r>
              <a:rPr lang="da-DK" sz="1400" dirty="0" err="1"/>
              <a:t>Sept</a:t>
            </a:r>
            <a:r>
              <a:rPr lang="da-DK" sz="1400" dirty="0"/>
              <a:t>) , må betragtes som tilfredsstillende. Det skyldes en jævn produktion på en god spot pris på gennemsnitlig 43,4 øre. Ydermere går vi ind i året med 637.015 på bank bogen som er yderlige vokset</a:t>
            </a:r>
          </a:p>
          <a:p>
            <a:r>
              <a:rPr lang="da-DK" sz="1400" dirty="0"/>
              <a:t>Reetableret minimums kapital</a:t>
            </a:r>
          </a:p>
          <a:p>
            <a:r>
              <a:rPr lang="da-DK" sz="1400" dirty="0"/>
              <a:t>Tilbageholdte udlodningen i December 2023 </a:t>
            </a:r>
            <a:r>
              <a:rPr lang="da-DK" sz="1400" dirty="0" err="1"/>
              <a:t>pga</a:t>
            </a:r>
            <a:r>
              <a:rPr lang="da-DK" sz="1400" dirty="0"/>
              <a:t> en </a:t>
            </a:r>
            <a:r>
              <a:rPr lang="da-DK" sz="1400" dirty="0" err="1"/>
              <a:t>raparation</a:t>
            </a:r>
            <a:r>
              <a:rPr lang="da-DK" sz="1400" dirty="0"/>
              <a:t> på VRCC, men vi fik forsikringsdækning og lavet udlodning i Marts 2024</a:t>
            </a:r>
          </a:p>
          <a:p>
            <a:r>
              <a:rPr lang="da-DK" sz="1400" dirty="0"/>
              <a:t>2024 ser ud til også at blive et jævnt år med en lavere spotpris. Vi budgettere med 35 øre.</a:t>
            </a:r>
          </a:p>
          <a:p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1685559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AB038D0C-B739-47AF-AE5E-7F86E779852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451339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AB038D0C-B739-47AF-AE5E-7F86E77985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 vert="horz"/>
          <a:lstStyle/>
          <a:p>
            <a:r>
              <a:rPr lang="da-DK" sz="4000" b="1" dirty="0">
                <a:latin typeface="Arial" panose="020B0604020202020204" pitchFamily="34" charset="0"/>
                <a:cs typeface="Arial" panose="020B0604020202020204" pitchFamily="34" charset="0"/>
              </a:rPr>
              <a:t>Beretning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da-DK" altLang="da-DK" sz="1100" b="0" i="0" u="none" strike="noStrike" cap="none" normalizeH="0" baseline="0">
                <a:ln>
                  <a:noFill/>
                </a:ln>
                <a:solidFill>
                  <a:srgbClr val="404040"/>
                </a:solidFill>
                <a:effectLst/>
                <a:latin typeface="Acme"/>
                <a:cs typeface="Arial" pitchFamily="34" charset="0"/>
              </a:rPr>
            </a:br>
            <a:endParaRPr kumimoji="0" lang="da-DK" altLang="da-D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2">
            <a:extLst>
              <a:ext uri="{FF2B5EF4-FFF2-40B4-BE49-F238E27FC236}">
                <a16:creationId xmlns:a16="http://schemas.microsoft.com/office/drawing/2014/main" id="{841F6E64-AF7C-39DB-A2C9-AAF5BC93B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8775" y="1900336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 sz="140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FE10640-CC1C-3CE3-A764-307FAD9531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6880"/>
          <a:stretch/>
        </p:blipFill>
        <p:spPr>
          <a:xfrm>
            <a:off x="1223023" y="2174425"/>
            <a:ext cx="2409121" cy="2625508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839F2295-D795-28E2-1EF9-25E007A7C9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4358" y="2490029"/>
            <a:ext cx="3274540" cy="1968681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DDDE3C2E-40D6-A0AD-C0EE-B0CE491087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941" y="4812741"/>
            <a:ext cx="3473286" cy="195738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0028C6A8-31F4-BDBA-3EB8-B3DB816BEC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84894" y="4863736"/>
            <a:ext cx="3474004" cy="1906385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DA6CBA57-4535-0573-FC48-6A560E7930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62821" y="2421924"/>
            <a:ext cx="3879237" cy="1470454"/>
          </a:xfrm>
          <a:prstGeom prst="rect">
            <a:avLst/>
          </a:prstGeom>
        </p:spPr>
      </p:pic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C2705FB1-A584-E592-9E4B-1E81CE56A1BA}"/>
              </a:ext>
            </a:extLst>
          </p:cNvPr>
          <p:cNvCxnSpPr>
            <a:cxnSpLocks/>
          </p:cNvCxnSpPr>
          <p:nvPr/>
        </p:nvCxnSpPr>
        <p:spPr>
          <a:xfrm>
            <a:off x="9008076" y="2693773"/>
            <a:ext cx="291001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90686FAC-FE8C-8675-8AF6-4B03E6C9CC97}"/>
              </a:ext>
            </a:extLst>
          </p:cNvPr>
          <p:cNvCxnSpPr>
            <a:cxnSpLocks/>
          </p:cNvCxnSpPr>
          <p:nvPr/>
        </p:nvCxnSpPr>
        <p:spPr>
          <a:xfrm>
            <a:off x="9008076" y="3068594"/>
            <a:ext cx="2910016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21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da-DK" sz="3600" b="1" dirty="0">
                <a:latin typeface="Arial" panose="020B0604020202020204" pitchFamily="34" charset="0"/>
                <a:cs typeface="Arial" panose="020B0604020202020204" pitchFamily="34" charset="0"/>
              </a:rPr>
              <a:t>Teknik</a:t>
            </a:r>
            <a:r>
              <a:rPr lang="en-DK" sz="36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a-DK" sz="36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DK" sz="3600" b="1" dirty="0">
                <a:latin typeface="Arial" panose="020B0604020202020204" pitchFamily="34" charset="0"/>
                <a:cs typeface="Arial" panose="020B0604020202020204" pitchFamily="34" charset="0"/>
              </a:rPr>
              <a:t>ø</a:t>
            </a:r>
            <a:r>
              <a:rPr lang="da-DK" sz="36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DK" sz="36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da-DK" sz="36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DK" sz="36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a-DK" sz="36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DK" sz="36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a-DK" sz="36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DK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36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DK" sz="36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a-DK" sz="36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DK" sz="36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a-DK" sz="36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DK" sz="36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a-DK" sz="36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DK" sz="3600" b="1" dirty="0">
                <a:latin typeface="Arial" panose="020B0604020202020204" pitchFamily="34" charset="0"/>
                <a:cs typeface="Arial" panose="020B0604020202020204" pitchFamily="34" charset="0"/>
              </a:rPr>
              <a:t>d &amp; </a:t>
            </a:r>
            <a:r>
              <a:rPr lang="da-DK" sz="36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DK" sz="36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a-DK" sz="36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DK" sz="3600" b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a-DK" sz="36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DK" sz="36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da-DK" sz="36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DK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36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DK" sz="3600" b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a-DK" sz="36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DK" sz="36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a-DK" sz="36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DK" sz="36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a-DK" sz="36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DK" sz="36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2268762"/>
            <a:ext cx="8154411" cy="4158854"/>
          </a:xfrm>
        </p:spPr>
        <p:txBody>
          <a:bodyPr>
            <a:normAutofit lnSpcReduction="10000"/>
          </a:bodyPr>
          <a:lstStyle/>
          <a:p>
            <a:pPr marL="0" lvl="0" indent="0">
              <a:spcAft>
                <a:spcPts val="1000"/>
              </a:spcAft>
              <a:buNone/>
            </a:pPr>
            <a:r>
              <a:rPr lang="da-DK" sz="2000" b="1" u="sng" dirty="0"/>
              <a:t>Møllernes tilstand og Service oversigt:</a:t>
            </a:r>
          </a:p>
          <a:p>
            <a:pPr lvl="0">
              <a:spcAft>
                <a:spcPts val="1000"/>
              </a:spcAft>
            </a:pPr>
            <a:r>
              <a:rPr lang="da-DK" sz="1900" dirty="0"/>
              <a:t>Mølle 1304 (1998): </a:t>
            </a:r>
            <a:r>
              <a:rPr lang="en-DK" sz="1900" dirty="0"/>
              <a:t>1</a:t>
            </a:r>
            <a:r>
              <a:rPr lang="da-DK" sz="1900" dirty="0"/>
              <a:t> yderligere service besøg</a:t>
            </a:r>
            <a:r>
              <a:rPr lang="en-DK" sz="1900" dirty="0"/>
              <a:t> </a:t>
            </a:r>
            <a:endParaRPr lang="da-DK" sz="1900" dirty="0"/>
          </a:p>
          <a:p>
            <a:pPr lvl="0">
              <a:spcAft>
                <a:spcPts val="1000"/>
              </a:spcAft>
            </a:pPr>
            <a:r>
              <a:rPr lang="da-DK" sz="1900" dirty="0"/>
              <a:t>Mølle 11488 (2000): </a:t>
            </a:r>
            <a:r>
              <a:rPr lang="en-US" sz="1900" dirty="0"/>
              <a:t>3</a:t>
            </a:r>
            <a:r>
              <a:rPr lang="da-DK" sz="1900" dirty="0"/>
              <a:t> yderligere service besøg</a:t>
            </a:r>
            <a:endParaRPr lang="en-DK" sz="1900" dirty="0"/>
          </a:p>
          <a:p>
            <a:pPr marL="0" lvl="0" indent="0">
              <a:spcAft>
                <a:spcPts val="1000"/>
              </a:spcAft>
              <a:buNone/>
            </a:pPr>
            <a:r>
              <a:rPr lang="en-DK" sz="1900" dirty="0"/>
              <a:t>Service Budget over</a:t>
            </a:r>
            <a:r>
              <a:rPr lang="en-US" sz="1900" dirty="0" err="1"/>
              <a:t>skredet</a:t>
            </a:r>
            <a:r>
              <a:rPr lang="en-US" sz="1900" dirty="0"/>
              <a:t> med 59,840kr </a:t>
            </a:r>
            <a:r>
              <a:rPr lang="en-DK" sz="1900" dirty="0"/>
              <a:t> </a:t>
            </a:r>
            <a:r>
              <a:rPr lang="en-US" sz="1900" dirty="0" err="1"/>
              <a:t>pga</a:t>
            </a:r>
            <a:r>
              <a:rPr lang="en-US" sz="1900" dirty="0"/>
              <a:t>. </a:t>
            </a:r>
            <a:r>
              <a:rPr lang="en-US" sz="1900" dirty="0" err="1"/>
              <a:t>ekstra</a:t>
            </a:r>
            <a:r>
              <a:rPr lang="en-US" sz="1900" dirty="0"/>
              <a:t> service &amp; </a:t>
            </a:r>
            <a:r>
              <a:rPr lang="en-US" sz="1900" dirty="0" err="1"/>
              <a:t>stigning</a:t>
            </a:r>
            <a:r>
              <a:rPr lang="en-US" sz="1900" dirty="0"/>
              <a:t> I </a:t>
            </a:r>
            <a:r>
              <a:rPr lang="en-US" sz="1900" dirty="0" err="1"/>
              <a:t>komponentpriser</a:t>
            </a:r>
            <a:endParaRPr lang="en-US" sz="1900" dirty="0"/>
          </a:p>
          <a:p>
            <a:pPr marL="0" lvl="0" indent="0">
              <a:spcAft>
                <a:spcPts val="1000"/>
              </a:spcAft>
              <a:buNone/>
            </a:pPr>
            <a:endParaRPr lang="en-US" sz="2000" dirty="0"/>
          </a:p>
          <a:p>
            <a:pPr marL="0" lvl="0" indent="0">
              <a:spcAft>
                <a:spcPts val="1000"/>
              </a:spcAft>
              <a:buNone/>
            </a:pPr>
            <a:endParaRPr lang="en-US" sz="2000" dirty="0"/>
          </a:p>
          <a:p>
            <a:pPr marL="0" lvl="0" indent="0">
              <a:spcAft>
                <a:spcPts val="1000"/>
              </a:spcAft>
              <a:buNone/>
            </a:pPr>
            <a:endParaRPr lang="en-US" sz="2000" dirty="0"/>
          </a:p>
          <a:p>
            <a:pPr>
              <a:spcAft>
                <a:spcPts val="1000"/>
              </a:spcAft>
            </a:pPr>
            <a:r>
              <a:rPr lang="en-US" sz="1900" dirty="0" err="1"/>
              <a:t>Begge</a:t>
            </a:r>
            <a:r>
              <a:rPr lang="en-US" sz="1900" dirty="0"/>
              <a:t> m</a:t>
            </a:r>
            <a:r>
              <a:rPr lang="da-DK" sz="1900" dirty="0"/>
              <a:t>øller generelt i god stand, inkl. Vingerne. </a:t>
            </a:r>
          </a:p>
        </p:txBody>
      </p:sp>
      <p:pic>
        <p:nvPicPr>
          <p:cNvPr id="6146" name="Picture 2" descr="Cartoon: Vestas (medium) by Zoltan tagged energie,klimawandel,wind,wartung,wimmelbild,windkraftanlage,windkraft,karikatur,vestas,cartoon,dovath,zoltan,mont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412" y="2252996"/>
            <a:ext cx="3448236" cy="417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92D695-998C-69AB-1B9B-DAFE00DD5E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827"/>
          <a:stretch/>
        </p:blipFill>
        <p:spPr>
          <a:xfrm>
            <a:off x="381001" y="4344731"/>
            <a:ext cx="5714999" cy="107166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9347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FB2B22-C86F-3CEB-3CDF-99EDCB5BE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Budget 2024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B81BF069-840C-3669-0775-232DDD10F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042" y="2120035"/>
            <a:ext cx="4538019" cy="4521617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ED5F4929-4F93-EBEF-16E3-7F7740DA6A0C}"/>
              </a:ext>
            </a:extLst>
          </p:cNvPr>
          <p:cNvSpPr/>
          <p:nvPr/>
        </p:nvSpPr>
        <p:spPr>
          <a:xfrm>
            <a:off x="3191222" y="2248929"/>
            <a:ext cx="1616102" cy="4165317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5219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z="4000" b="1" dirty="0">
                <a:latin typeface="Arial" panose="020B0604020202020204" pitchFamily="34" charset="0"/>
                <a:cs typeface="Arial" panose="020B0604020202020204" pitchFamily="34" charset="0"/>
              </a:rPr>
              <a:t>Udlodning 2024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4D5D3AA4-F43B-F6A1-6AB8-941BF9C6E8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169288"/>
              </p:ext>
            </p:extLst>
          </p:nvPr>
        </p:nvGraphicFramePr>
        <p:xfrm>
          <a:off x="428064" y="2429198"/>
          <a:ext cx="10515603" cy="25121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8176">
                  <a:extLst>
                    <a:ext uri="{9D8B030D-6E8A-4147-A177-3AD203B41FA5}">
                      <a16:colId xmlns:a16="http://schemas.microsoft.com/office/drawing/2014/main" val="1753462865"/>
                    </a:ext>
                  </a:extLst>
                </a:gridCol>
                <a:gridCol w="773095">
                  <a:extLst>
                    <a:ext uri="{9D8B030D-6E8A-4147-A177-3AD203B41FA5}">
                      <a16:colId xmlns:a16="http://schemas.microsoft.com/office/drawing/2014/main" val="210868588"/>
                    </a:ext>
                  </a:extLst>
                </a:gridCol>
                <a:gridCol w="1448616">
                  <a:extLst>
                    <a:ext uri="{9D8B030D-6E8A-4147-A177-3AD203B41FA5}">
                      <a16:colId xmlns:a16="http://schemas.microsoft.com/office/drawing/2014/main" val="655623567"/>
                    </a:ext>
                  </a:extLst>
                </a:gridCol>
                <a:gridCol w="487876">
                  <a:extLst>
                    <a:ext uri="{9D8B030D-6E8A-4147-A177-3AD203B41FA5}">
                      <a16:colId xmlns:a16="http://schemas.microsoft.com/office/drawing/2014/main" val="3144678992"/>
                    </a:ext>
                  </a:extLst>
                </a:gridCol>
                <a:gridCol w="487876">
                  <a:extLst>
                    <a:ext uri="{9D8B030D-6E8A-4147-A177-3AD203B41FA5}">
                      <a16:colId xmlns:a16="http://schemas.microsoft.com/office/drawing/2014/main" val="2483994285"/>
                    </a:ext>
                  </a:extLst>
                </a:gridCol>
                <a:gridCol w="622980">
                  <a:extLst>
                    <a:ext uri="{9D8B030D-6E8A-4147-A177-3AD203B41FA5}">
                      <a16:colId xmlns:a16="http://schemas.microsoft.com/office/drawing/2014/main" val="1526221720"/>
                    </a:ext>
                  </a:extLst>
                </a:gridCol>
                <a:gridCol w="562934">
                  <a:extLst>
                    <a:ext uri="{9D8B030D-6E8A-4147-A177-3AD203B41FA5}">
                      <a16:colId xmlns:a16="http://schemas.microsoft.com/office/drawing/2014/main" val="284054567"/>
                    </a:ext>
                  </a:extLst>
                </a:gridCol>
                <a:gridCol w="562934">
                  <a:extLst>
                    <a:ext uri="{9D8B030D-6E8A-4147-A177-3AD203B41FA5}">
                      <a16:colId xmlns:a16="http://schemas.microsoft.com/office/drawing/2014/main" val="307983719"/>
                    </a:ext>
                  </a:extLst>
                </a:gridCol>
                <a:gridCol w="562934">
                  <a:extLst>
                    <a:ext uri="{9D8B030D-6E8A-4147-A177-3AD203B41FA5}">
                      <a16:colId xmlns:a16="http://schemas.microsoft.com/office/drawing/2014/main" val="892576323"/>
                    </a:ext>
                  </a:extLst>
                </a:gridCol>
                <a:gridCol w="562934">
                  <a:extLst>
                    <a:ext uri="{9D8B030D-6E8A-4147-A177-3AD203B41FA5}">
                      <a16:colId xmlns:a16="http://schemas.microsoft.com/office/drawing/2014/main" val="3702121335"/>
                    </a:ext>
                  </a:extLst>
                </a:gridCol>
                <a:gridCol w="750578">
                  <a:extLst>
                    <a:ext uri="{9D8B030D-6E8A-4147-A177-3AD203B41FA5}">
                      <a16:colId xmlns:a16="http://schemas.microsoft.com/office/drawing/2014/main" val="1575367264"/>
                    </a:ext>
                  </a:extLst>
                </a:gridCol>
                <a:gridCol w="562934">
                  <a:extLst>
                    <a:ext uri="{9D8B030D-6E8A-4147-A177-3AD203B41FA5}">
                      <a16:colId xmlns:a16="http://schemas.microsoft.com/office/drawing/2014/main" val="2436148986"/>
                    </a:ext>
                  </a:extLst>
                </a:gridCol>
                <a:gridCol w="562934">
                  <a:extLst>
                    <a:ext uri="{9D8B030D-6E8A-4147-A177-3AD203B41FA5}">
                      <a16:colId xmlns:a16="http://schemas.microsoft.com/office/drawing/2014/main" val="2894203594"/>
                    </a:ext>
                  </a:extLst>
                </a:gridCol>
                <a:gridCol w="562934">
                  <a:extLst>
                    <a:ext uri="{9D8B030D-6E8A-4147-A177-3AD203B41FA5}">
                      <a16:colId xmlns:a16="http://schemas.microsoft.com/office/drawing/2014/main" val="1793184105"/>
                    </a:ext>
                  </a:extLst>
                </a:gridCol>
                <a:gridCol w="562934">
                  <a:extLst>
                    <a:ext uri="{9D8B030D-6E8A-4147-A177-3AD203B41FA5}">
                      <a16:colId xmlns:a16="http://schemas.microsoft.com/office/drawing/2014/main" val="3591187989"/>
                    </a:ext>
                  </a:extLst>
                </a:gridCol>
                <a:gridCol w="562934">
                  <a:extLst>
                    <a:ext uri="{9D8B030D-6E8A-4147-A177-3AD203B41FA5}">
                      <a16:colId xmlns:a16="http://schemas.microsoft.com/office/drawing/2014/main" val="620167591"/>
                    </a:ext>
                  </a:extLst>
                </a:gridCol>
              </a:tblGrid>
              <a:tr h="108083"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Pengestrømme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extLst>
                  <a:ext uri="{0D108BD9-81ED-4DB2-BD59-A6C34878D82A}">
                    <a16:rowId xmlns:a16="http://schemas.microsoft.com/office/drawing/2014/main" val="2687113190"/>
                  </a:ext>
                </a:extLst>
              </a:tr>
              <a:tr h="108083"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ultimo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Jan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Feb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Marts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April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Maj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Juni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Juli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August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September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Oktober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November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December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check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extLst>
                  <a:ext uri="{0D108BD9-81ED-4DB2-BD59-A6C34878D82A}">
                    <a16:rowId xmlns:a16="http://schemas.microsoft.com/office/drawing/2014/main" val="2836692981"/>
                  </a:ext>
                </a:extLst>
              </a:tr>
              <a:tr h="108083"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Fordeling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10%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10%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11%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7%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6%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6%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6%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6%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7%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8%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11%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12%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100%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extLst>
                  <a:ext uri="{0D108BD9-81ED-4DB2-BD59-A6C34878D82A}">
                    <a16:rowId xmlns:a16="http://schemas.microsoft.com/office/drawing/2014/main" val="4031784080"/>
                  </a:ext>
                </a:extLst>
              </a:tr>
              <a:tr h="108083"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Produktion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         101.500 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         101.500 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                 111.650 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                71.050 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                60.900 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                60.900 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                60.900 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                          60.900 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                71.050 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                81.200 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             111.650 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             121.800 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          2.900.000 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extLst>
                  <a:ext uri="{0D108BD9-81ED-4DB2-BD59-A6C34878D82A}">
                    <a16:rowId xmlns:a16="http://schemas.microsoft.com/office/drawing/2014/main" val="2268775233"/>
                  </a:ext>
                </a:extLst>
              </a:tr>
              <a:tr h="108083"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Ind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    121.800 kr. 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    101.500 kr. 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           101.500 kr. 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        111.650 kr. 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          71.050 kr. 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          60.900 kr. 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          60.900 kr. 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                    60.900 kr. 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          60.900 kr. 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          71.050 kr. 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          81.200 kr. 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        111.650 kr. 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    1.015.000 kr. 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extLst>
                  <a:ext uri="{0D108BD9-81ED-4DB2-BD59-A6C34878D82A}">
                    <a16:rowId xmlns:a16="http://schemas.microsoft.com/office/drawing/2014/main" val="2316327199"/>
                  </a:ext>
                </a:extLst>
              </a:tr>
              <a:tr h="108083"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ud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-          525 kr. 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-       1.295 kr. 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-              1.615 kr. 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          14.093 kr. 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-        47.679 kr. 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-        92.920 kr. 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-        15.728 kr. 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-                   58.163 kr. 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-        11.370 kr. 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-        38.160 kr. 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-        61.081 kr. 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-        26.295 kr. 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-      340.738 kr. 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extLst>
                  <a:ext uri="{0D108BD9-81ED-4DB2-BD59-A6C34878D82A}">
                    <a16:rowId xmlns:a16="http://schemas.microsoft.com/office/drawing/2014/main" val="3371070905"/>
                  </a:ext>
                </a:extLst>
              </a:tr>
              <a:tr h="112587"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Akk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    621.275 kr. 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    721.480 kr. 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           821.365 kr. 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        947.108 kr. 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        970.479 kr. 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        938.459 kr. 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        983.631 kr. 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                  986.368 kr. 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    1.035.898 kr. 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    1.068.788 kr. 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    1.088.907 kr. 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    1.174.262 kr. 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extLst>
                  <a:ext uri="{0D108BD9-81ED-4DB2-BD59-A6C34878D82A}">
                    <a16:rowId xmlns:a16="http://schemas.microsoft.com/office/drawing/2014/main" val="975949683"/>
                  </a:ext>
                </a:extLst>
              </a:tr>
              <a:tr h="202656"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Åbning Primo Januar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                                                         500.000 kr. 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        674.262 kr. 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extLst>
                  <a:ext uri="{0D108BD9-81ED-4DB2-BD59-A6C34878D82A}">
                    <a16:rowId xmlns:a16="http://schemas.microsoft.com/office/drawing/2014/main" val="1317925297"/>
                  </a:ext>
                </a:extLst>
              </a:tr>
              <a:tr h="202656"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Anlægs kap krav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                                                         450.000 kr. 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extLst>
                  <a:ext uri="{0D108BD9-81ED-4DB2-BD59-A6C34878D82A}">
                    <a16:rowId xmlns:a16="http://schemas.microsoft.com/office/drawing/2014/main" val="655370996"/>
                  </a:ext>
                </a:extLst>
              </a:tr>
              <a:tr h="108083"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Udlodning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                             50 kr. </a:t>
                      </a:r>
                      <a:endParaRPr lang="da-DK" sz="700" b="0" i="0" u="none" strike="noStrike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-                                                       163.350 kr. 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extLst>
                  <a:ext uri="{0D108BD9-81ED-4DB2-BD59-A6C34878D82A}">
                    <a16:rowId xmlns:a16="http://schemas.microsoft.com/office/drawing/2014/main" val="355463743"/>
                  </a:ext>
                </a:extLst>
              </a:tr>
              <a:tr h="108083"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andele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3267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Udlodning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-         163.350 kr. 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-      163.350 kr. 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-      163.350 kr. 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-      163.350 kr. 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-      653.400 kr. 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extLst>
                  <a:ext uri="{0D108BD9-81ED-4DB2-BD59-A6C34878D82A}">
                    <a16:rowId xmlns:a16="http://schemas.microsoft.com/office/drawing/2014/main" val="4268170740"/>
                  </a:ext>
                </a:extLst>
              </a:tr>
              <a:tr h="108083"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Ny Akk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    621.275 kr. </a:t>
                      </a:r>
                      <a:endParaRPr lang="da-DK" sz="700" b="0" i="0" u="none" strike="noStrike">
                        <a:solidFill>
                          <a:srgbClr val="9C57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    721.480 kr. </a:t>
                      </a:r>
                      <a:endParaRPr lang="da-DK" sz="700" b="0" i="0" u="none" strike="noStrike">
                        <a:solidFill>
                          <a:srgbClr val="9C57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           658.015 kr. </a:t>
                      </a:r>
                      <a:endParaRPr lang="da-DK" sz="700" b="0" i="0" u="none" strike="noStrike">
                        <a:solidFill>
                          <a:srgbClr val="9C57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        783.758 kr. </a:t>
                      </a:r>
                      <a:endParaRPr lang="da-DK" sz="700" b="0" i="0" u="none" strike="noStrike">
                        <a:solidFill>
                          <a:srgbClr val="9C57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        807.129 kr. </a:t>
                      </a:r>
                      <a:endParaRPr lang="da-DK" sz="700" b="0" i="0" u="none" strike="noStrike">
                        <a:solidFill>
                          <a:srgbClr val="9C57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        611.759 kr. </a:t>
                      </a:r>
                      <a:endParaRPr lang="da-DK" sz="700" b="0" i="0" u="none" strike="noStrike">
                        <a:solidFill>
                          <a:srgbClr val="9C57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        656.931 kr. </a:t>
                      </a:r>
                      <a:endParaRPr lang="da-DK" sz="700" b="0" i="0" u="none" strike="noStrike">
                        <a:solidFill>
                          <a:srgbClr val="9C57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                  659.668 kr. </a:t>
                      </a:r>
                      <a:endParaRPr lang="da-DK" sz="700" b="0" i="0" u="none" strike="noStrike">
                        <a:solidFill>
                          <a:srgbClr val="9C57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        545.848 kr. </a:t>
                      </a:r>
                      <a:endParaRPr lang="da-DK" sz="700" b="0" i="0" u="none" strike="noStrike">
                        <a:solidFill>
                          <a:srgbClr val="9C57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        578.738 kr. </a:t>
                      </a:r>
                      <a:endParaRPr lang="da-DK" sz="700" b="0" i="0" u="none" strike="noStrike">
                        <a:solidFill>
                          <a:srgbClr val="9C57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        598.857 kr. </a:t>
                      </a:r>
                      <a:endParaRPr lang="da-DK" sz="700" b="0" i="0" u="none" strike="noStrike">
                        <a:solidFill>
                          <a:srgbClr val="9C57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        520.862 kr. </a:t>
                      </a:r>
                      <a:endParaRPr lang="da-DK" sz="700" b="0" i="0" u="none" strike="noStrike">
                        <a:solidFill>
                          <a:srgbClr val="9C57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extLst>
                  <a:ext uri="{0D108BD9-81ED-4DB2-BD59-A6C34878D82A}">
                    <a16:rowId xmlns:a16="http://schemas.microsoft.com/office/drawing/2014/main" val="3556669535"/>
                  </a:ext>
                </a:extLst>
              </a:tr>
              <a:tr h="108083"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Likviditet til Anlægskapital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    171.275 kr. 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    271.480 kr. 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           208.015 kr. 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        333.758 kr. 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        357.129 kr. 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        161.759 kr. 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        206.931 kr. 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                  209.668 kr. 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          95.848 kr. 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        128.738 kr. 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        148.857 kr. 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          70.862 kr. </a:t>
                      </a:r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extLst>
                  <a:ext uri="{0D108BD9-81ED-4DB2-BD59-A6C34878D82A}">
                    <a16:rowId xmlns:a16="http://schemas.microsoft.com/office/drawing/2014/main" val="567572438"/>
                  </a:ext>
                </a:extLst>
              </a:tr>
            </a:tbl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9BF454A-C509-7A63-4030-F5486F7794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5394984"/>
              </p:ext>
            </p:extLst>
          </p:nvPr>
        </p:nvGraphicFramePr>
        <p:xfrm>
          <a:off x="2864224" y="5082988"/>
          <a:ext cx="7758952" cy="1608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3037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673D059-18E1-4F36-85B8-480F0F2E8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166420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673D059-18E1-4F36-85B8-480F0F2E8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z="4000" b="1" dirty="0">
                <a:latin typeface="Arial" panose="020B0604020202020204" pitchFamily="34" charset="0"/>
                <a:cs typeface="Arial" panose="020B0604020202020204" pitchFamily="34" charset="0"/>
              </a:rPr>
              <a:t>Indkommende forslag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BEC4D4E0-3519-76BB-F1C8-40B03F862A2E}"/>
              </a:ext>
            </a:extLst>
          </p:cNvPr>
          <p:cNvSpPr txBox="1"/>
          <p:nvPr/>
        </p:nvSpPr>
        <p:spPr>
          <a:xfrm>
            <a:off x="451022" y="2564027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Ingen før mødet</a:t>
            </a:r>
          </a:p>
        </p:txBody>
      </p:sp>
    </p:spTree>
    <p:extLst>
      <p:ext uri="{BB962C8B-B14F-4D97-AF65-F5344CB8AC3E}">
        <p14:creationId xmlns:p14="http://schemas.microsoft.com/office/powerpoint/2010/main" val="22370789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2915</TotalTime>
  <Words>802</Words>
  <Application>Microsoft Office PowerPoint</Application>
  <PresentationFormat>Widescreen</PresentationFormat>
  <Paragraphs>186</Paragraphs>
  <Slides>10</Slides>
  <Notes>0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7" baseType="lpstr">
      <vt:lpstr>Acme</vt:lpstr>
      <vt:lpstr>Arial</vt:lpstr>
      <vt:lpstr>Calibri</vt:lpstr>
      <vt:lpstr>Calibri Light</vt:lpstr>
      <vt:lpstr>Symbol</vt:lpstr>
      <vt:lpstr>Office Theme</vt:lpstr>
      <vt:lpstr>think-cell Slide</vt:lpstr>
      <vt:lpstr> Ordinært Interessentskabsmøde for året 2023</vt:lpstr>
      <vt:lpstr>Dagsorden</vt:lpstr>
      <vt:lpstr>PowerPoint-præsentation</vt:lpstr>
      <vt:lpstr>Beretning</vt:lpstr>
      <vt:lpstr>Beretning</vt:lpstr>
      <vt:lpstr>Teknik – Møllernes tilstand &amp; Service oversigt</vt:lpstr>
      <vt:lpstr>Budget 2024</vt:lpstr>
      <vt:lpstr>Udlodning 2024</vt:lpstr>
      <vt:lpstr>Indkommende forslag</vt:lpstr>
      <vt:lpstr>PowerPoint-præsentation</vt:lpstr>
    </vt:vector>
  </TitlesOfParts>
  <Company>Nordex 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Forsamling 2016</dc:title>
  <dc:creator>Wichmann-Hansen, Kim</dc:creator>
  <cp:lastModifiedBy>Lars Olsen</cp:lastModifiedBy>
  <cp:revision>101</cp:revision>
  <dcterms:created xsi:type="dcterms:W3CDTF">2016-03-02T15:21:03Z</dcterms:created>
  <dcterms:modified xsi:type="dcterms:W3CDTF">2024-04-01T21:50:00Z</dcterms:modified>
</cp:coreProperties>
</file>